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8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81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64" r:id="rId41"/>
    <p:sldId id="302" r:id="rId42"/>
    <p:sldId id="303" r:id="rId43"/>
    <p:sldId id="304" r:id="rId44"/>
    <p:sldId id="305" r:id="rId45"/>
    <p:sldId id="306" r:id="rId46"/>
    <p:sldId id="265" r:id="rId47"/>
    <p:sldId id="307" r:id="rId48"/>
    <p:sldId id="308" r:id="rId49"/>
    <p:sldId id="309" r:id="rId50"/>
    <p:sldId id="310" r:id="rId51"/>
    <p:sldId id="311" r:id="rId52"/>
    <p:sldId id="312" r:id="rId53"/>
  </p:sldIdLst>
  <p:sldSz cx="9906000" cy="6858000" type="A4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59"/>
    <a:srgbClr val="929497"/>
    <a:srgbClr val="AABC0D"/>
    <a:srgbClr val="D2D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2"/>
    <p:restoredTop sz="68027"/>
  </p:normalViewPr>
  <p:slideViewPr>
    <p:cSldViewPr snapToGrid="0" snapToObjects="1">
      <p:cViewPr varScale="1">
        <p:scale>
          <a:sx n="68" d="100"/>
          <a:sy n="68" d="100"/>
        </p:scale>
        <p:origin x="9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4BF1D-CE69-D642-B87A-8A8BED977DF8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8453-DE58-DB46-BF5F-911CFC481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emf"/><Relationship Id="rId7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emf"/><Relationship Id="rId7" Type="http://schemas.openxmlformats.org/officeDocument/2006/relationships/image" Target="../media/image3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emf"/><Relationship Id="rId7" Type="http://schemas.openxmlformats.org/officeDocument/2006/relationships/image" Target="../media/image6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0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0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91824" y="3554336"/>
            <a:ext cx="5767811" cy="1324530"/>
          </a:xfrm>
          <a:prstGeom prst="rect">
            <a:avLst/>
          </a:prstGeom>
          <a:noFill/>
        </p:spPr>
        <p:txBody>
          <a:bodyPr wrap="square" bIns="46800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PySide2 tutorial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0546" y="5240506"/>
            <a:ext cx="5315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D2DB2F"/>
                </a:solidFill>
                <a:latin typeface="DB Ozone X" charset="0"/>
                <a:ea typeface="DB Ozone X" charset="0"/>
                <a:cs typeface="DB Ozone X" charset="0"/>
              </a:rPr>
              <a:t>Create GUI applications with </a:t>
            </a:r>
            <a:r>
              <a:rPr lang="en-US" sz="3000" dirty="0">
                <a:solidFill>
                  <a:srgbClr val="AABC0D"/>
                </a:solidFill>
                <a:latin typeface="DB Ozone X" charset="0"/>
                <a:ea typeface="DB Ozone X" charset="0"/>
                <a:cs typeface="DB Ozone X" charset="0"/>
              </a:rPr>
              <a:t>Python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6FB53-46EE-4379-A101-404EB780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938602-1B52-4C21-A471-1390E210E182}"/>
              </a:ext>
            </a:extLst>
          </p:cNvPr>
          <p:cNvSpPr txBox="1"/>
          <p:nvPr/>
        </p:nvSpPr>
        <p:spPr>
          <a:xfrm>
            <a:off x="2248250" y="373781"/>
            <a:ext cx="68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Widgets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203F1-7140-4A7D-9A0C-6A03D4620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01" y="1954635"/>
            <a:ext cx="4334275" cy="333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F4D49-FD94-425C-A13C-45512F91D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844" y="1622143"/>
            <a:ext cx="4575842" cy="5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QLabel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30297-4B88-4421-A49F-4FE5D999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50" y="1605967"/>
            <a:ext cx="4947225" cy="731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B2595-69C7-40E3-B3DB-FD2DEE3C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750" y="2337885"/>
            <a:ext cx="4947225" cy="23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90553-B79F-43D8-8C09-BF95CA27F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42" y="1763225"/>
            <a:ext cx="4574315" cy="146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273F24-3BEF-4670-A347-AEAA775A4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71" y="3427444"/>
            <a:ext cx="4681785" cy="1209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608F19-22D5-4AF8-89DC-725BCDFE6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522" y="4713096"/>
            <a:ext cx="4947453" cy="1947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3B1BE-236E-42FA-AC7F-6BA15539D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71" y="4761838"/>
            <a:ext cx="4737679" cy="5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QCheckBox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AC5D8-BF65-482E-B97E-3011FB87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72" y="1588647"/>
            <a:ext cx="4804690" cy="311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94FDA-4E97-48A7-AF7A-882393D8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372" y="4815962"/>
            <a:ext cx="4804690" cy="1034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AA3E4-2CD9-4D29-A659-8A1BA9A46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67" y="2263892"/>
            <a:ext cx="42195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QComboBox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A5B1-666F-4C22-9EBE-32D39FE1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51" y="1467595"/>
            <a:ext cx="4678611" cy="3547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26397-F304-45D6-B994-3A039194E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620" y="5015113"/>
            <a:ext cx="4697441" cy="1015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1C8EB0-49D5-4C82-B3F2-B2F2821B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672" y="6152888"/>
            <a:ext cx="4763549" cy="579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9CB6B-0D5C-4301-A9C2-3F66FD8B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21" y="1763225"/>
            <a:ext cx="4566925" cy="2067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F91D3-55C7-492C-A099-AC2082355E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566"/>
          <a:stretch/>
        </p:blipFill>
        <p:spPr>
          <a:xfrm>
            <a:off x="298649" y="3910691"/>
            <a:ext cx="4318207" cy="8350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595EA4-887B-4152-AFF8-FCC6045D8F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532" b="52417"/>
          <a:stretch/>
        </p:blipFill>
        <p:spPr>
          <a:xfrm>
            <a:off x="298912" y="4825874"/>
            <a:ext cx="3522717" cy="9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QListWidget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756ED-3FA9-4F63-87AF-78E570B1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42" y="1563481"/>
            <a:ext cx="5266204" cy="368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1199F-FAE2-44AC-A0A4-F2A8D61C6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140" y="5337567"/>
            <a:ext cx="4741536" cy="1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7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QLineEdit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2FE8A-F6CE-4AC8-B194-DCA9EFDC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500065"/>
            <a:ext cx="4825419" cy="5247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278E2-EF5F-47F0-8A2F-8163A62A1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79" y="1836638"/>
            <a:ext cx="4575842" cy="930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21BC7-1637-43B5-AC5F-E26696B242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752"/>
          <a:stretch/>
        </p:blipFill>
        <p:spPr>
          <a:xfrm>
            <a:off x="127581" y="2961333"/>
            <a:ext cx="4467616" cy="10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16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4360" y="373781"/>
            <a:ext cx="698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QSpinBox and QDoubleSpinBox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CCC06-F13B-4735-9E14-BC4D3BEFA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637" y="1578560"/>
            <a:ext cx="5784140" cy="47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8C79B-52E3-426B-A0B5-4E13EADDA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3" y="2466363"/>
            <a:ext cx="404510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QSlider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BAA9F-C93A-4702-99E6-3FE2AACF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52" y="1580150"/>
            <a:ext cx="5165626" cy="508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4356D-7D08-45D2-A363-E67A13DCA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4" y="1884378"/>
            <a:ext cx="3962925" cy="808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FE306-AACA-496B-8BCE-EE4E9DF0E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536"/>
          <a:stretch/>
        </p:blipFill>
        <p:spPr>
          <a:xfrm>
            <a:off x="265721" y="2955040"/>
            <a:ext cx="3962925" cy="25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7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QDial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3F6D5-0765-436C-9143-19E69EF9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44" y="1570558"/>
            <a:ext cx="5853007" cy="510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0CBBC-BA42-4036-BE7B-87D10962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50" y="1858074"/>
            <a:ext cx="3532220" cy="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3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6FB53-46EE-4379-A101-404EB780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42C3A1-FA35-406D-A265-464F8BEF1DD9}"/>
              </a:ext>
            </a:extLst>
          </p:cNvPr>
          <p:cNvSpPr txBox="1"/>
          <p:nvPr/>
        </p:nvSpPr>
        <p:spPr>
          <a:xfrm>
            <a:off x="2474752" y="2392400"/>
            <a:ext cx="6622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QVBoxLayout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QHBoxLayout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Nesting layouts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QGridLayout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QStackedLayout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QTabWidget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38602-1B52-4C21-A471-1390E210E182}"/>
              </a:ext>
            </a:extLst>
          </p:cNvPr>
          <p:cNvSpPr txBox="1"/>
          <p:nvPr/>
        </p:nvSpPr>
        <p:spPr>
          <a:xfrm>
            <a:off x="2248250" y="373781"/>
            <a:ext cx="68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Layouts</a:t>
            </a:r>
          </a:p>
        </p:txBody>
      </p:sp>
    </p:spTree>
    <p:extLst>
      <p:ext uri="{BB962C8B-B14F-4D97-AF65-F5344CB8AC3E}">
        <p14:creationId xmlns:p14="http://schemas.microsoft.com/office/powerpoint/2010/main" val="410144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56391" y="1793343"/>
            <a:ext cx="78227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Getting started with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</a:t>
            </a:r>
            <a:endParaRPr lang="th-TH" sz="4400" dirty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Creating applications with </a:t>
            </a:r>
            <a:r>
              <a:rPr lang="en-US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Qt</a:t>
            </a:r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 Designer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Custom Widgets</a:t>
            </a:r>
            <a:endParaRPr lang="th-TH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QtQuick</a:t>
            </a:r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&amp; QML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Training Outline</a:t>
            </a:r>
          </a:p>
        </p:txBody>
      </p:sp>
    </p:spTree>
    <p:extLst>
      <p:ext uri="{BB962C8B-B14F-4D97-AF65-F5344CB8AC3E}">
        <p14:creationId xmlns:p14="http://schemas.microsoft.com/office/powerpoint/2010/main" val="62987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4970" y="373781"/>
            <a:ext cx="7773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QVBoxLayout vertically arranged widgets</a:t>
            </a:r>
            <a:endParaRPr lang="en-US" sz="4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52C3-3594-472A-8627-814B0AA01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6" y="1981311"/>
            <a:ext cx="3286125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0A305-698E-46B2-BEFC-208462BA0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33" y="1722683"/>
            <a:ext cx="6045201" cy="32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373781"/>
            <a:ext cx="76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QHBoxLayout</a:t>
            </a:r>
            <a:r>
              <a:rPr lang="en-US" sz="4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 horizontally  arranged widgets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2A5FD-DE4B-4B8C-8487-FEF642E5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839" y="1578638"/>
            <a:ext cx="7330580" cy="3971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14210-D118-40B4-B818-07E12FC4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530" y="5616887"/>
            <a:ext cx="5724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5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373781"/>
            <a:ext cx="767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Nesting layouts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4A48D-3827-4CB3-8BF1-0D16B942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237" y="1476462"/>
            <a:ext cx="6168182" cy="523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8D31B-069B-4A34-8049-ABC8D039B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0" y="2188493"/>
            <a:ext cx="2760813" cy="18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373781"/>
            <a:ext cx="7672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QGridLayout widgets arranged in a grid</a:t>
            </a:r>
            <a:endParaRPr lang="en-US" sz="4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AAA2F-5E0B-429B-97D8-50D2E8863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87" y="1722683"/>
            <a:ext cx="5685031" cy="3195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DF429-CF4E-47B0-AA0E-61A59B93E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55" y="4983590"/>
            <a:ext cx="2615619" cy="1730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07FDB-0BD9-4B6F-B8B6-991F02F60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34" y="2474752"/>
            <a:ext cx="3598526" cy="31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13054"/>
            <a:ext cx="7672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QStackedLayout multiple widgets in the same space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C7CAF-F87D-44D7-9EFD-757C1154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45" y="1843869"/>
            <a:ext cx="5655574" cy="386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5C0B2-D66B-443E-B155-DEFB45F2E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81" y="1744440"/>
            <a:ext cx="3739402" cy="38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373781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QTabWidget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08E07-7AD1-41BF-9667-DAE2F790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90" y="1519971"/>
            <a:ext cx="4546429" cy="520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551C5-ECC9-4A07-BF88-2D38AE342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58" y="1763225"/>
            <a:ext cx="3120400" cy="3531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36224B-A033-4413-B3EE-496830AAC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58" y="5416818"/>
            <a:ext cx="3739138" cy="12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6FB53-46EE-4379-A101-404EB780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42C3A1-FA35-406D-A265-464F8BEF1DD9}"/>
              </a:ext>
            </a:extLst>
          </p:cNvPr>
          <p:cNvSpPr txBox="1"/>
          <p:nvPr/>
        </p:nvSpPr>
        <p:spPr>
          <a:xfrm>
            <a:off x="2474752" y="2392400"/>
            <a:ext cx="662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QDialog</a:t>
            </a:r>
            <a:endParaRPr lang="en-US" sz="3600" dirty="0" smtClean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  <a:latin typeface="DB Ozone X" charset="0"/>
                <a:ea typeface="DB Ozone X" charset="0"/>
                <a:cs typeface="DB Ozone X" charset="0"/>
              </a:rPr>
              <a:t>QMessageBox</a:t>
            </a:r>
            <a:endParaRPr lang="en-US" sz="3600" dirty="0">
              <a:solidFill>
                <a:schemeClr val="bg1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38602-1B52-4C21-A471-1390E210E182}"/>
              </a:ext>
            </a:extLst>
          </p:cNvPr>
          <p:cNvSpPr txBox="1"/>
          <p:nvPr/>
        </p:nvSpPr>
        <p:spPr>
          <a:xfrm>
            <a:off x="2248250" y="336074"/>
            <a:ext cx="68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chemeClr val="bg1">
                    <a:lumMod val="9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Dialogs and Alerts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7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 smtClean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QDialog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5" y="224156"/>
            <a:ext cx="5683542" cy="3645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5" y="4068614"/>
            <a:ext cx="5658141" cy="2705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608" y="1719657"/>
            <a:ext cx="3740342" cy="65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25" y="2558119"/>
            <a:ext cx="2800494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 smtClean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QMessageBox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29" y="1883344"/>
            <a:ext cx="4667490" cy="4883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938" y="362375"/>
            <a:ext cx="1739989" cy="3492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4" y="1750520"/>
            <a:ext cx="3190230" cy="1144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43409"/>
          <a:stretch/>
        </p:blipFill>
        <p:spPr>
          <a:xfrm>
            <a:off x="142931" y="4287918"/>
            <a:ext cx="4787288" cy="23953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919" y="3031407"/>
            <a:ext cx="1733639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Built in QMessageBox dialogs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37533"/>
          <a:stretch/>
        </p:blipFill>
        <p:spPr>
          <a:xfrm>
            <a:off x="196741" y="1182796"/>
            <a:ext cx="5218353" cy="1974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27" y="3168358"/>
            <a:ext cx="6777568" cy="364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434" y="1639224"/>
            <a:ext cx="4009664" cy="241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4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4752" y="1763225"/>
            <a:ext cx="6622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Creating your first app with PySide2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Signals, Slots &amp;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Layouts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PySide2 Dialogs and Alerts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Creating additional windows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2081" y="373781"/>
            <a:ext cx="7073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Getting started with </a:t>
            </a:r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PySide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Creating additional windows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67065" y="1666769"/>
            <a:ext cx="5725391" cy="2915864"/>
            <a:chOff x="367065" y="2674894"/>
            <a:chExt cx="4876681" cy="23755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065" y="2674894"/>
              <a:ext cx="4876681" cy="237557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084521" y="3540642"/>
              <a:ext cx="1903228" cy="191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84521" y="4688958"/>
              <a:ext cx="1203400" cy="244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55" y="4051004"/>
            <a:ext cx="5783837" cy="27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6FB53-46EE-4379-A101-404EB780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42C3A1-FA35-406D-A265-464F8BEF1DD9}"/>
              </a:ext>
            </a:extLst>
          </p:cNvPr>
          <p:cNvSpPr txBox="1"/>
          <p:nvPr/>
        </p:nvSpPr>
        <p:spPr>
          <a:xfrm>
            <a:off x="2474752" y="1763225"/>
            <a:ext cx="662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AABC0D"/>
                </a:solidFill>
                <a:latin typeface="DB Ozone X" charset="0"/>
                <a:ea typeface="DB Ozone X" charset="0"/>
                <a:cs typeface="DB Ozone X" charset="0"/>
              </a:rPr>
              <a:t>First steps with Qt Designer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AABC0D"/>
                </a:solidFill>
                <a:latin typeface="DB Ozone X" charset="0"/>
                <a:ea typeface="DB Ozone X" charset="0"/>
                <a:cs typeface="DB Ozone X" charset="0"/>
              </a:rPr>
              <a:t>The </a:t>
            </a:r>
            <a:r>
              <a:rPr lang="en-US" sz="3600" dirty="0" err="1">
                <a:solidFill>
                  <a:srgbClr val="AABC0D"/>
                </a:solidFill>
                <a:latin typeface="DB Ozone X" charset="0"/>
                <a:ea typeface="DB Ozone X" charset="0"/>
                <a:cs typeface="DB Ozone X" charset="0"/>
              </a:rPr>
              <a:t>QResource</a:t>
            </a:r>
            <a:r>
              <a:rPr lang="en-US" sz="3600" dirty="0">
                <a:solidFill>
                  <a:srgbClr val="AABC0D"/>
                </a:solidFill>
                <a:latin typeface="DB Ozone X" charset="0"/>
                <a:ea typeface="DB Ozone X" charset="0"/>
                <a:cs typeface="DB Ozone X" charset="0"/>
              </a:rPr>
              <a:t>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38602-1B52-4C21-A471-1390E210E182}"/>
              </a:ext>
            </a:extLst>
          </p:cNvPr>
          <p:cNvSpPr txBox="1"/>
          <p:nvPr/>
        </p:nvSpPr>
        <p:spPr>
          <a:xfrm>
            <a:off x="2248250" y="373781"/>
            <a:ext cx="6897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Creating applications with Qt Designer</a:t>
            </a:r>
          </a:p>
        </p:txBody>
      </p:sp>
    </p:spTree>
    <p:extLst>
      <p:ext uri="{BB962C8B-B14F-4D97-AF65-F5344CB8AC3E}">
        <p14:creationId xmlns:p14="http://schemas.microsoft.com/office/powerpoint/2010/main" val="2488002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Using Designer in Qt Creator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" y="1732733"/>
            <a:ext cx="5112013" cy="3073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065" y="3396039"/>
            <a:ext cx="4959605" cy="3092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346" y="1432952"/>
            <a:ext cx="4921503" cy="3073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712" y="3657718"/>
            <a:ext cx="4997707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18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Using Designer in Qt Creator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" y="1732733"/>
            <a:ext cx="5112013" cy="3073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065" y="3396039"/>
            <a:ext cx="4959605" cy="3092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346" y="1432952"/>
            <a:ext cx="4921503" cy="3073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712" y="3657718"/>
            <a:ext cx="4997707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4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Laying out your Main Window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" y="1752014"/>
            <a:ext cx="5143764" cy="2673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249" y="2719577"/>
            <a:ext cx="1968601" cy="4026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59" y="4650590"/>
            <a:ext cx="2540131" cy="1809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457" y="3429000"/>
            <a:ext cx="5092962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2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Using your generated .</a:t>
            </a:r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ui</a:t>
            </a:r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9306" y="1764363"/>
            <a:ext cx="7800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The .</a:t>
            </a:r>
            <a:r>
              <a:rPr lang="en-US" sz="3200" b="1" dirty="0" err="1">
                <a:latin typeface="DB Ozone X" charset="0"/>
                <a:ea typeface="DB Ozone X" charset="0"/>
                <a:cs typeface="DB Ozone X" charset="0"/>
              </a:rPr>
              <a:t>ui</a:t>
            </a: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 file is in XML format. To use our UI from Python we have two alternative methods available —</a:t>
            </a:r>
          </a:p>
          <a:p>
            <a:endParaRPr lang="en-US" sz="3200" b="1" dirty="0">
              <a:latin typeface="DB Ozone X" charset="0"/>
              <a:ea typeface="DB Ozone X" charset="0"/>
              <a:cs typeface="DB Ozone X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load into </a:t>
            </a:r>
            <a:r>
              <a:rPr lang="en-US" sz="3200" b="1" dirty="0" err="1">
                <a:latin typeface="DB Ozone X" charset="0"/>
                <a:ea typeface="DB Ozone X" charset="0"/>
                <a:cs typeface="DB Ozone X" charset="0"/>
              </a:rPr>
              <a:t>into</a:t>
            </a: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 a class using the .</a:t>
            </a:r>
            <a:r>
              <a:rPr lang="en-US" sz="3200" b="1" dirty="0" err="1">
                <a:latin typeface="DB Ozone X" charset="0"/>
                <a:ea typeface="DB Ozone X" charset="0"/>
                <a:cs typeface="DB Ozone X" charset="0"/>
              </a:rPr>
              <a:t>loadUI</a:t>
            </a: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()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convert it to Python using the pyside2-uic tool.</a:t>
            </a:r>
          </a:p>
        </p:txBody>
      </p:sp>
    </p:spTree>
    <p:extLst>
      <p:ext uri="{BB962C8B-B14F-4D97-AF65-F5344CB8AC3E}">
        <p14:creationId xmlns:p14="http://schemas.microsoft.com/office/powerpoint/2010/main" val="1222343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Loading the .ui file directly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98" y="1901746"/>
            <a:ext cx="6979009" cy="3054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740" y="3341764"/>
            <a:ext cx="4107911" cy="33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Converting your .ui file to Python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9526" y="1764363"/>
            <a:ext cx="695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DB Ozone X" charset="0"/>
                <a:ea typeface="DB Ozone X" charset="0"/>
                <a:cs typeface="DB Ozone X" charset="0"/>
              </a:rPr>
              <a:t>$ pyside2-uic </a:t>
            </a:r>
            <a:r>
              <a:rPr lang="en-US" sz="3200" b="1" dirty="0" err="1">
                <a:latin typeface="DB Ozone X" charset="0"/>
                <a:ea typeface="DB Ozone X" charset="0"/>
                <a:cs typeface="DB Ozone X" charset="0"/>
              </a:rPr>
              <a:t>mainwindow.ui</a:t>
            </a:r>
            <a:r>
              <a:rPr lang="en-US" sz="3200" b="1" dirty="0">
                <a:latin typeface="DB Ozone X" charset="0"/>
                <a:ea typeface="DB Ozone X" charset="0"/>
                <a:cs typeface="DB Ozone X" charset="0"/>
              </a:rPr>
              <a:t> -o MainWindow.py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12" y="2349138"/>
            <a:ext cx="6940907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The QResource System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0" y="1731556"/>
            <a:ext cx="7219983" cy="27954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27" y="4747057"/>
            <a:ext cx="6991709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8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6" y="211018"/>
            <a:ext cx="767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The QResource System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4607" y="1703026"/>
            <a:ext cx="5578564" cy="5016751"/>
            <a:chOff x="214607" y="1703026"/>
            <a:chExt cx="5578564" cy="5016751"/>
          </a:xfrm>
        </p:grpSpPr>
        <p:grpSp>
          <p:nvGrpSpPr>
            <p:cNvPr id="7" name="Group 6"/>
            <p:cNvGrpSpPr/>
            <p:nvPr/>
          </p:nvGrpSpPr>
          <p:grpSpPr>
            <a:xfrm>
              <a:off x="214607" y="1703026"/>
              <a:ext cx="5578564" cy="5016751"/>
              <a:chOff x="363463" y="1841249"/>
              <a:chExt cx="5578564" cy="501675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463" y="1841249"/>
                <a:ext cx="5578564" cy="5016751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428207" y="1883785"/>
                <a:ext cx="1740834" cy="359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999460" y="3827721"/>
              <a:ext cx="4008475" cy="5635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15" y="2742265"/>
            <a:ext cx="3111660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7" y="373781"/>
            <a:ext cx="7040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Creating your first app with PySide2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A806D-E61C-4BB4-9A47-D71AC9B36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05" y="1603814"/>
            <a:ext cx="6509857" cy="4199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CF0B4-7DF9-4922-A5BF-36B88CC4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705" y="5930203"/>
            <a:ext cx="6509857" cy="770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1D058-9D13-431A-8739-57AB0EDE9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81" y="2584144"/>
            <a:ext cx="57912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4752" y="1763225"/>
            <a:ext cx="662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QPainter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 and Bitmap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Creating custom GUI widgets in PySide2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Animating custom widgets with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QPropertyAnimation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Custom Widgets</a:t>
            </a:r>
          </a:p>
        </p:txBody>
      </p:sp>
    </p:spTree>
    <p:extLst>
      <p:ext uri="{BB962C8B-B14F-4D97-AF65-F5344CB8AC3E}">
        <p14:creationId xmlns:p14="http://schemas.microsoft.com/office/powerpoint/2010/main" val="18619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QPainter and Bitmap Graphics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026" y="1661127"/>
            <a:ext cx="6267772" cy="5054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89" y="2176922"/>
            <a:ext cx="5090733" cy="1258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63" y="5210111"/>
            <a:ext cx="5668539" cy="12507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27282" y="2806270"/>
            <a:ext cx="1074656" cy="102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827282" y="4954944"/>
            <a:ext cx="1074656" cy="503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2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48249" y="1763225"/>
            <a:ext cx="7546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drawLine</a:t>
            </a: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drawPoint</a:t>
            </a: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drawRect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drawRects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 and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drawRoundedRect</a:t>
            </a: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drawEllipse</a:t>
            </a: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drawText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Drawing primitives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Creating custom GUI </a:t>
            </a:r>
            <a:r>
              <a:rPr lang="en-US" sz="5400" b="1" dirty="0" smtClean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widget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15" y="1568793"/>
            <a:ext cx="5114225" cy="5253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22" y="1114711"/>
            <a:ext cx="4418127" cy="3381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" y="4593416"/>
            <a:ext cx="4414810" cy="17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01797" y="1763225"/>
            <a:ext cx="71926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Outline widget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Test import and display widget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Using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paintEvent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 to render widget 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Updating the 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Trigger or Refresh widget by connect signal and slot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Create methods and properties for the events of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8250" y="373781"/>
            <a:ext cx="68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Creating custom GUI widget</a:t>
            </a:r>
            <a:endParaRPr lang="en-US" sz="5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7921" y="-7563"/>
            <a:ext cx="6897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Animating custom widgets with </a:t>
            </a:r>
            <a:r>
              <a:rPr lang="en-US" sz="48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QPropertyAnimation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37" y="2717264"/>
            <a:ext cx="8584663" cy="414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78" y="1569660"/>
            <a:ext cx="6942891" cy="150347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147035" y="2717264"/>
            <a:ext cx="2635510" cy="1967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4752" y="1763225"/>
            <a:ext cx="662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Create applications with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QtQuick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Animations and Transformations with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B Ozone X" charset="0"/>
                <a:ea typeface="DB Ozone X" charset="0"/>
                <a:cs typeface="DB Ozone X" charset="0"/>
              </a:rPr>
              <a:t>QtQuick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2081" y="373781"/>
            <a:ext cx="7073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QtQuick</a:t>
            </a:r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 &amp; QML</a:t>
            </a:r>
          </a:p>
        </p:txBody>
      </p:sp>
    </p:spTree>
    <p:extLst>
      <p:ext uri="{BB962C8B-B14F-4D97-AF65-F5344CB8AC3E}">
        <p14:creationId xmlns:p14="http://schemas.microsoft.com/office/powerpoint/2010/main" val="24649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373781"/>
            <a:ext cx="707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Create applications with QtQuick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8" y="1099452"/>
            <a:ext cx="4369025" cy="567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37070"/>
          <a:stretch/>
        </p:blipFill>
        <p:spPr>
          <a:xfrm>
            <a:off x="4722756" y="2425084"/>
            <a:ext cx="4276085" cy="34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373781"/>
            <a:ext cx="707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Updating our app time display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0" y="1788787"/>
            <a:ext cx="4933726" cy="2387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92" y="4304757"/>
            <a:ext cx="4905493" cy="214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560946"/>
            <a:ext cx="4781796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373781"/>
            <a:ext cx="7073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Using signals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8" y="1104393"/>
            <a:ext cx="4940554" cy="5658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866" y="1795668"/>
            <a:ext cx="4243465" cy="61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866" y="2725597"/>
            <a:ext cx="4120579" cy="527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541" y="3456786"/>
            <a:ext cx="4545757" cy="13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Stepping through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468EA-DB49-4AD5-80FA-02295D4F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67" y="1664035"/>
            <a:ext cx="6924675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A62084-CF37-4C83-82CD-176CEA4D4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067" y="2590800"/>
            <a:ext cx="69246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54749-1CA2-474F-A218-48A7E9A3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592" y="3520197"/>
            <a:ext cx="6915150" cy="1009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979CC7-1A22-455A-853A-EA915AD96721}"/>
              </a:ext>
            </a:extLst>
          </p:cNvPr>
          <p:cNvSpPr txBox="1"/>
          <p:nvPr/>
        </p:nvSpPr>
        <p:spPr>
          <a:xfrm>
            <a:off x="2858067" y="4631446"/>
            <a:ext cx="539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 call </a:t>
            </a:r>
            <a:r>
              <a:rPr lang="en-US" dirty="0" err="1"/>
              <a:t>app.exec</a:t>
            </a:r>
            <a:r>
              <a:rPr lang="en-US" dirty="0"/>
              <a:t>_() to start up the event loop.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6C67483-A570-48BF-8146-57D477802F77}"/>
              </a:ext>
            </a:extLst>
          </p:cNvPr>
          <p:cNvSpPr/>
          <p:nvPr/>
        </p:nvSpPr>
        <p:spPr>
          <a:xfrm>
            <a:off x="244571" y="1763195"/>
            <a:ext cx="2431517" cy="630354"/>
          </a:xfrm>
          <a:prstGeom prst="wedgeRectCallout">
            <a:avLst>
              <a:gd name="adj1" fmla="val 58205"/>
              <a:gd name="adj2" fmla="val 3943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 main modules for Qt are QtWidgets, QtGui and QtCore.</a:t>
            </a:r>
            <a:endParaRPr lang="en-US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A42740E-742D-4E01-93FC-50F0476CAA46}"/>
              </a:ext>
            </a:extLst>
          </p:cNvPr>
          <p:cNvSpPr/>
          <p:nvPr/>
        </p:nvSpPr>
        <p:spPr>
          <a:xfrm>
            <a:off x="244570" y="2695268"/>
            <a:ext cx="2431517" cy="630354"/>
          </a:xfrm>
          <a:prstGeom prst="wedgeRectCallout">
            <a:avLst>
              <a:gd name="adj1" fmla="val 58205"/>
              <a:gd name="adj2" fmla="val 3943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 we create an instance of </a:t>
            </a:r>
            <a:r>
              <a:rPr lang="en-US" sz="1400" dirty="0" err="1"/>
              <a:t>QApplication</a:t>
            </a:r>
            <a:endParaRPr lang="en-US" sz="14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DA60D3F-D7F3-40F0-A7E2-58258E11C62F}"/>
              </a:ext>
            </a:extLst>
          </p:cNvPr>
          <p:cNvSpPr/>
          <p:nvPr/>
        </p:nvSpPr>
        <p:spPr>
          <a:xfrm>
            <a:off x="244571" y="3834098"/>
            <a:ext cx="2431517" cy="630354"/>
          </a:xfrm>
          <a:prstGeom prst="wedgeRectCallout">
            <a:avLst>
              <a:gd name="adj1" fmla="val 58205"/>
              <a:gd name="adj2" fmla="val 3943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 we create an instance of a </a:t>
            </a:r>
            <a:r>
              <a:rPr lang="en-US" sz="1400" dirty="0" err="1"/>
              <a:t>QWidget</a:t>
            </a:r>
            <a:r>
              <a:rPr lang="en-US" sz="1400" dirty="0"/>
              <a:t> using the variable name window.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85AB-30B2-4EEF-83FD-752AC7335F4D}"/>
              </a:ext>
            </a:extLst>
          </p:cNvPr>
          <p:cNvSpPr txBox="1"/>
          <p:nvPr/>
        </p:nvSpPr>
        <p:spPr>
          <a:xfrm>
            <a:off x="244571" y="5940735"/>
            <a:ext cx="947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Qt all top level widgets are windows -- that is, they don't have a parent and are not nested within another widget or layout. This means you can technically create a window using any widget you like.</a:t>
            </a:r>
          </a:p>
        </p:txBody>
      </p:sp>
    </p:spTree>
    <p:extLst>
      <p:ext uri="{BB962C8B-B14F-4D97-AF65-F5344CB8AC3E}">
        <p14:creationId xmlns:p14="http://schemas.microsoft.com/office/powerpoint/2010/main" val="493668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373781"/>
            <a:ext cx="7073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Using signals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44899"/>
          <a:stretch/>
        </p:blipFill>
        <p:spPr>
          <a:xfrm>
            <a:off x="424933" y="1859166"/>
            <a:ext cx="4835223" cy="2264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-350" r="52897" b="350"/>
          <a:stretch/>
        </p:blipFill>
        <p:spPr>
          <a:xfrm>
            <a:off x="5608918" y="1763225"/>
            <a:ext cx="3645086" cy="392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33" y="4290936"/>
            <a:ext cx="3536244" cy="2053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697" y="6038878"/>
            <a:ext cx="4243465" cy="6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373781"/>
            <a:ext cx="707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Animations and </a:t>
            </a:r>
            <a:r>
              <a:rPr lang="en-US" sz="4800" b="1" dirty="0" smtClean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Transformations</a:t>
            </a:r>
            <a:endParaRPr lang="en-US" sz="48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11" y="1745094"/>
            <a:ext cx="5233684" cy="4947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66" y="1839363"/>
            <a:ext cx="9000071" cy="26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2081" y="153023"/>
            <a:ext cx="70736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Removing the window </a:t>
            </a:r>
            <a:r>
              <a:rPr lang="en-US" sz="4400" b="1" dirty="0" smtClean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decorations </a:t>
            </a:r>
            <a:r>
              <a:rPr lang="en-US" sz="4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and Transparent background</a:t>
            </a:r>
            <a:endParaRPr lang="en-US" sz="44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21" y="1976830"/>
            <a:ext cx="8447350" cy="40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Stepping through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7763D-0540-45EC-9091-23236D78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826" y="1575262"/>
            <a:ext cx="5202930" cy="3916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947F4-3984-4BD3-A3F1-8F3D0827D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88" y="5590076"/>
            <a:ext cx="69723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250" y="373781"/>
            <a:ext cx="689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QMainWindow</a:t>
            </a:r>
            <a:endParaRPr lang="en-US" sz="6000" b="1" dirty="0">
              <a:solidFill>
                <a:srgbClr val="006059"/>
              </a:solidFill>
              <a:latin typeface="DB Ozone X" charset="0"/>
              <a:ea typeface="DB Ozone X" charset="0"/>
              <a:cs typeface="DB Ozone X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89D2B5-F85B-4130-8577-50F534459D45}"/>
              </a:ext>
            </a:extLst>
          </p:cNvPr>
          <p:cNvSpPr/>
          <p:nvPr/>
        </p:nvSpPr>
        <p:spPr>
          <a:xfrm>
            <a:off x="6736360" y="3548543"/>
            <a:ext cx="2927757" cy="28522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The </a:t>
            </a:r>
            <a:r>
              <a:rPr lang="en-US" sz="1400" dirty="0" err="1"/>
              <a:t>QMainWindow</a:t>
            </a:r>
            <a:r>
              <a:rPr lang="en-US" sz="1400" dirty="0"/>
              <a:t> is a pre-made widget which provides a lot of standard window features you'll make use of in your apps, including toolbars, menus, a </a:t>
            </a:r>
            <a:r>
              <a:rPr lang="en-US" sz="1400" dirty="0" err="1"/>
              <a:t>statusbar</a:t>
            </a:r>
            <a:r>
              <a:rPr lang="en-US" sz="1400" dirty="0"/>
              <a:t>, </a:t>
            </a:r>
            <a:r>
              <a:rPr lang="en-US" sz="1400" dirty="0" err="1"/>
              <a:t>dockable</a:t>
            </a:r>
            <a:r>
              <a:rPr lang="en-US" sz="1400" dirty="0"/>
              <a:t> widgets and more. We'll look at these advanced features later, but for now, we'll add a simple empty </a:t>
            </a:r>
            <a:r>
              <a:rPr lang="en-US" sz="1400" dirty="0" err="1"/>
              <a:t>QMainWindow</a:t>
            </a:r>
            <a:r>
              <a:rPr lang="en-US" sz="1400" dirty="0"/>
              <a:t> to our application.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83991-23BE-4FD5-9982-C3B5F6D18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7" y="1661019"/>
            <a:ext cx="5826290" cy="508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9A6CF-7464-4EDD-B66B-5F3641326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619" y="2420081"/>
            <a:ext cx="7202546" cy="28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7" y="373781"/>
            <a:ext cx="7040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PySide2 Signals, Slots &amp;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60DAE-3927-458C-8B31-B72731114173}"/>
              </a:ext>
            </a:extLst>
          </p:cNvPr>
          <p:cNvSpPr txBox="1"/>
          <p:nvPr/>
        </p:nvSpPr>
        <p:spPr>
          <a:xfrm>
            <a:off x="2574022" y="1587714"/>
            <a:ext cx="733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6059"/>
                </a:solidFill>
              </a:rPr>
              <a:t>Signals</a:t>
            </a:r>
            <a:r>
              <a:rPr lang="en-US" dirty="0"/>
              <a:t> are notifications emitted by widgets when something happens. Many signals are initiated by user action, but this is not a rule.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48C58-26C1-4FE1-81FC-74A1079826BD}"/>
              </a:ext>
            </a:extLst>
          </p:cNvPr>
          <p:cNvSpPr txBox="1"/>
          <p:nvPr/>
        </p:nvSpPr>
        <p:spPr>
          <a:xfrm>
            <a:off x="2574022" y="2216872"/>
            <a:ext cx="733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6059"/>
                </a:solidFill>
              </a:rPr>
              <a:t>Slots </a:t>
            </a:r>
            <a:r>
              <a:rPr lang="en-US" dirty="0"/>
              <a:t>is the name Qt uses for the receivers of signals, simply by connecting the signal to it. If the signal sends data, then the receiving function will receive that data too.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C3C2B-92A0-4B34-9BD9-006AF2ABC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0" y="3333962"/>
            <a:ext cx="5596397" cy="3330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B1C2C-54E9-4415-BEB4-4D646058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90" y="3906018"/>
            <a:ext cx="3933388" cy="14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08ED5-40E0-4063-B6B6-AEBF7BA3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5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2" y="1389443"/>
            <a:ext cx="2629267" cy="87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637" y="373781"/>
            <a:ext cx="7040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6059"/>
                </a:solidFill>
                <a:latin typeface="DB Ozone X" charset="0"/>
                <a:ea typeface="DB Ozone X" charset="0"/>
                <a:cs typeface="DB Ozone X" charset="0"/>
              </a:rPr>
              <a:t>PySide2 Signals, Slots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9740ED-F7FE-4841-9158-C7FF65938A83}"/>
              </a:ext>
            </a:extLst>
          </p:cNvPr>
          <p:cNvSpPr txBox="1"/>
          <p:nvPr/>
        </p:nvSpPr>
        <p:spPr>
          <a:xfrm>
            <a:off x="2574022" y="1701602"/>
            <a:ext cx="733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6059"/>
                </a:solidFill>
              </a:rPr>
              <a:t>Events </a:t>
            </a:r>
            <a:r>
              <a:rPr lang="en-US" dirty="0"/>
              <a:t>Every interaction the user has with a Qt application is an event. There are many types of event, each representing a different type of interaction.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7B3AF4-39F4-44A5-87A5-C5CCEADF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60" y="2733168"/>
            <a:ext cx="4057650" cy="160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35B78-7B12-4238-A05B-19F6D8E2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32" y="2700481"/>
            <a:ext cx="4185310" cy="40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</TotalTime>
  <Words>586</Words>
  <Application>Microsoft Office PowerPoint</Application>
  <PresentationFormat>A4 Paper (210x297 mm)</PresentationFormat>
  <Paragraphs>103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DB Ozone 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Thanawat Phattaraworamet</cp:lastModifiedBy>
  <cp:revision>42</cp:revision>
  <dcterms:created xsi:type="dcterms:W3CDTF">2017-03-06T10:20:16Z</dcterms:created>
  <dcterms:modified xsi:type="dcterms:W3CDTF">2022-04-01T23:24:51Z</dcterms:modified>
</cp:coreProperties>
</file>